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59" r:id="rId5"/>
    <p:sldId id="260" r:id="rId6"/>
    <p:sldId id="272" r:id="rId7"/>
    <p:sldId id="263" r:id="rId8"/>
    <p:sldId id="276" r:id="rId10"/>
    <p:sldId id="281" r:id="rId11"/>
    <p:sldId id="282" r:id="rId12"/>
    <p:sldId id="279" r:id="rId13"/>
    <p:sldId id="280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541"/>
    <a:srgbClr val="66FF33"/>
    <a:srgbClr val="FFFF65"/>
    <a:srgbClr val="FF6600"/>
    <a:srgbClr val="FFCA7D"/>
    <a:srgbClr val="ECB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93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74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20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216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Key Performance Indicators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52521496181756"/>
          <c:y val="0.182731387938169"/>
          <c:w val="0.370226749088491"/>
          <c:h val="0.7739160064212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Key Performance Indicators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bubble3D val="0"/>
            <c:spPr>
              <a:ln>
                <a:noFill/>
              </a:ln>
            </c:spPr>
          </c:dPt>
          <c:dPt>
            <c:idx val="1"/>
            <c:bubble3D val="0"/>
            <c:spPr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dPt>
            <c:idx val="3"/>
            <c:bubble3D val="0"/>
            <c:spPr>
              <a:ln>
                <a:noFill/>
              </a:ln>
            </c:spPr>
          </c:dPt>
          <c:dPt>
            <c:idx val="4"/>
            <c:bubble3D val="0"/>
            <c:spPr>
              <a:ln>
                <a:noFill/>
              </a:ln>
            </c:spPr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Impact on Flight</c:v>
                </c:pt>
                <c:pt idx="1">
                  <c:v>Injuries to People</c:v>
                </c:pt>
                <c:pt idx="2">
                  <c:v>Bird Size</c:v>
                </c:pt>
                <c:pt idx="3">
                  <c:v>Phase of Flight/Altitude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0829621975986"/>
          <c:y val="0.217008965899993"/>
          <c:w val="0.49170378024014"/>
          <c:h val="0.6724602800365"/>
        </c:manualLayout>
      </c:layout>
      <c:overlay val="0"/>
      <c:txPr>
        <a:bodyPr rot="0" spcFirstLastPara="0" vertOverflow="ellipsis" vert="horz" wrap="square" anchor="ctr" anchorCtr="1"/>
        <a:lstStyle/>
        <a:p>
          <a:pPr>
            <a:defRPr lang="en-US"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ln w="28575">
      <a:solidFill>
        <a:schemeClr val="tx2">
          <a:lumMod val="20000"/>
          <a:lumOff val="80000"/>
        </a:schemeClr>
      </a:solidFill>
    </a:ln>
    <a:effectLst>
      <a:glow rad="101600">
        <a:schemeClr val="accent6">
          <a:satMod val="175000"/>
          <a:alpha val="40000"/>
        </a:schemeClr>
      </a:glow>
    </a:effectLst>
  </c:spPr>
  <c:txPr>
    <a:bodyPr/>
    <a:lstStyle/>
    <a:p>
      <a:pPr>
        <a:defRPr lang="en-US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63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hyperlink" Target="https://public.tableau.com/views/BirdStrikesinUSbetween2000-2011/DataVisualizationofBirdStrikesbetween20002011inU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GIF"/><Relationship Id="rId1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"/>
          <p:cNvSpPr>
            <a:spLocks noGrp="1"/>
          </p:cNvSpPr>
          <p:nvPr>
            <p:ph type="ctrTitle"/>
          </p:nvPr>
        </p:nvSpPr>
        <p:spPr>
          <a:xfrm>
            <a:off x="1" y="1311216"/>
            <a:ext cx="12191999" cy="1876297"/>
          </a:xfrm>
        </p:spPr>
        <p:txBody>
          <a:bodyPr>
            <a:normAutofit/>
          </a:bodyPr>
          <a:lstStyle/>
          <a:p>
            <a:r>
              <a:rPr lang="en-US" sz="3100" b="1" dirty="0">
                <a:latin typeface="Castellar" pitchFamily="18" charset="0"/>
              </a:rPr>
              <a:t>PROJECT 3:</a:t>
            </a:r>
            <a:br>
              <a:rPr lang="en-US" u="sng" dirty="0"/>
            </a:br>
            <a:r>
              <a:rPr sz="3600" b="1" smtClean="0">
                <a:latin typeface="Californian FB" pitchFamily="18" charset="0"/>
              </a:rPr>
              <a:t>Data Visualization of Bird Strikes between 2000 – 2011</a:t>
            </a:r>
            <a:br>
              <a:rPr lang="en-US" sz="3600" b="1" dirty="0" smtClean="0">
                <a:latin typeface="Californian FB" pitchFamily="18" charset="0"/>
              </a:rPr>
            </a:br>
            <a:r>
              <a:rPr sz="2700" smtClean="0">
                <a:latin typeface="Californian FB" pitchFamily="18" charset="0"/>
              </a:rPr>
              <a:t>Domain: Transportation and Communication</a:t>
            </a:r>
            <a:endParaRPr lang="en-US" dirty="0">
              <a:latin typeface="Californian FB" pitchFamily="18" charset="0"/>
              <a:hlinkClick r:id="rId1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9625" y="428556"/>
            <a:ext cx="4425351" cy="584775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mpd="dbl">
            <a:solidFill>
              <a:srgbClr val="F5B5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astellar" pitchFamily="18" charset="0"/>
              </a:rPr>
              <a:t>PROJECT  REPORT</a:t>
            </a:r>
            <a:endParaRPr lang="en-US" sz="3200" b="1" dirty="0" smtClean="0">
              <a:latin typeface="Castellar" pitchFamily="18" charset="0"/>
            </a:endParaRPr>
          </a:p>
        </p:txBody>
      </p:sp>
      <p:pic>
        <p:nvPicPr>
          <p:cNvPr id="8" name="Picture 7" descr="BIRD-sTRIK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213716"/>
            <a:ext cx="12191999" cy="3644283"/>
          </a:xfrm>
          <a:prstGeom prst="rect">
            <a:avLst/>
          </a:prstGeom>
        </p:spPr>
      </p:pic>
      <p:pic>
        <p:nvPicPr>
          <p:cNvPr id="10" name="Picture 9" descr="Seal_of_the_United_States_Federal_Aviation_Administratio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96120" y="207704"/>
            <a:ext cx="1045234" cy="1045234"/>
          </a:xfrm>
          <a:prstGeom prst="rect">
            <a:avLst/>
          </a:prstGeom>
        </p:spPr>
      </p:pic>
      <p:sp>
        <p:nvSpPr>
          <p:cNvPr id="2" name="slide1"/>
          <p:cNvSpPr>
            <a:spLocks noGrp="1"/>
          </p:cNvSpPr>
          <p:nvPr>
            <p:ph type="subTitle" idx="1"/>
          </p:nvPr>
        </p:nvSpPr>
        <p:spPr>
          <a:xfrm>
            <a:off x="9215889" y="4731129"/>
            <a:ext cx="2769078" cy="1975449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mpd="dbl">
            <a:solidFill>
              <a:srgbClr val="F5B541"/>
            </a:solidFill>
          </a:ln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Presented </a:t>
            </a:r>
            <a:r>
              <a:rPr lang="en-US" sz="2000" dirty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by:-</a:t>
            </a:r>
            <a:endParaRPr lang="en-US" sz="2400" dirty="0" smtClean="0">
              <a:ln>
                <a:solidFill>
                  <a:schemeClr val="accent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Priya </a:t>
            </a:r>
            <a:r>
              <a:rPr lang="en-US" sz="2400" dirty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Kumari</a:t>
            </a:r>
            <a:endParaRPr lang="en-US" sz="2400" dirty="0">
              <a:ln>
                <a:solidFill>
                  <a:schemeClr val="accent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slide1"/>
          <p:cNvSpPr txBox="1"/>
          <p:nvPr/>
        </p:nvSpPr>
        <p:spPr>
          <a:xfrm>
            <a:off x="9224513" y="3759679"/>
            <a:ext cx="2743200" cy="8382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mpd="dbl">
            <a:solidFill>
              <a:srgbClr val="F5B54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Mentor:-</a:t>
            </a:r>
            <a:endParaRPr kumimoji="0" lang="en-US" sz="2000" b="0" i="0" u="none" strike="noStrike" kern="120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sz="2000" dirty="0" err="1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Saiprasad</a:t>
            </a:r>
            <a:r>
              <a:rPr lang="en-US" sz="2000" dirty="0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dirty="0" err="1" smtClean="0">
                <a:ln>
                  <a:solidFill>
                    <a:schemeClr val="accent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Kagne</a:t>
            </a:r>
            <a:endParaRPr kumimoji="0" lang="en-US" sz="2000" b="0" i="0" u="none" strike="noStrike" kern="120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80" y="894080"/>
            <a:ext cx="3566160" cy="277367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Modifying Habitat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Remove Seed bearing Plants to eliminate food sources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Remove Bushes and Trees that serve as attractive nesting sites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Use insecticides/ Pesticides to eliminate food sources for insect-eating birds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39520" y="274638"/>
            <a:ext cx="9977120" cy="710882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fornian FB" pitchFamily="18" charset="0"/>
              </a:rPr>
              <a:t>SOLUTIONS THAT CAN BE OFFERED</a:t>
            </a:r>
            <a:endParaRPr lang="en-US" sz="4000" b="1" dirty="0">
              <a:latin typeface="Californian FB" pitchFamily="18" charset="0"/>
            </a:endParaRPr>
          </a:p>
        </p:txBody>
      </p:sp>
      <p:pic>
        <p:nvPicPr>
          <p:cNvPr id="7" name="Picture 6" descr="Xsight_BirdWize-infographics1_111018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1" y="3647440"/>
            <a:ext cx="5704840" cy="3058160"/>
          </a:xfrm>
          <a:prstGeom prst="rect">
            <a:avLst/>
          </a:prstGeom>
          <a:ln>
            <a:solidFill>
              <a:srgbClr val="F5B541"/>
            </a:solidFill>
          </a:ln>
        </p:spPr>
      </p:pic>
      <p:pic>
        <p:nvPicPr>
          <p:cNvPr id="8" name="Picture 7" descr="Xsight_BirdWize-infographics2_111018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3637280"/>
            <a:ext cx="5669280" cy="3058160"/>
          </a:xfrm>
          <a:prstGeom prst="rect">
            <a:avLst/>
          </a:prstGeom>
          <a:ln>
            <a:solidFill>
              <a:srgbClr val="F5B541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5913120" y="5151120"/>
            <a:ext cx="386080" cy="121920"/>
          </a:xfrm>
          <a:prstGeom prst="rightArrow">
            <a:avLst/>
          </a:prstGeom>
          <a:solidFill>
            <a:srgbClr val="FF66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3810000" y="899167"/>
            <a:ext cx="3952240" cy="255523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Modifying Bird Behavior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Use of Noise generators to disrupt Birds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Use of lasers at dawn and dusk to scare them away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700" dirty="0" smtClean="0">
                <a:latin typeface="Times New Roman" panose="02020603050405020304" charset="0"/>
                <a:cs typeface="Times New Roman" panose="02020603050405020304" charset="0"/>
              </a:rPr>
              <a:t>Use of trained Falcons/ Dogs in the airport area to teach birds that the area has many predators</a:t>
            </a:r>
            <a:endParaRPr lang="en-US" sz="17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8026400" y="904241"/>
            <a:ext cx="3718560" cy="245872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Modifying Plane Behavior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Use of radar equipment to track the density and movement of birds.</a:t>
            </a:r>
            <a:endParaRPr lang="en-US" sz="1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Adjust flight times to avoid busiest hours to bird activity as per the location.</a:t>
            </a:r>
            <a:endParaRPr lang="en-US" sz="1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None/>
            </a:pP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631440" y="2204720"/>
            <a:ext cx="2296160" cy="1588"/>
          </a:xfrm>
          <a:prstGeom prst="line">
            <a:avLst/>
          </a:prstGeom>
          <a:ln w="57150" cmpd="dbl">
            <a:solidFill>
              <a:srgbClr val="F5B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746240" y="2184400"/>
            <a:ext cx="2336800" cy="1588"/>
          </a:xfrm>
          <a:prstGeom prst="line">
            <a:avLst/>
          </a:prstGeom>
          <a:ln w="57150" cmpd="dbl">
            <a:solidFill>
              <a:srgbClr val="F5B5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909327"/>
            <a:ext cx="7650480" cy="3256274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en-US" sz="2200" b="1" dirty="0" smtClean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Drawbacks:</a:t>
            </a:r>
            <a:endParaRPr lang="en-US" sz="2200" b="1" dirty="0" smtClean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Habitats of Birds can get affected.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Predators can sometimes themselves be a risk to the aircraft and cause confusion at the runway.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It will require a proper infrastructure, that will be a costly affair.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Restoration of electricity &amp; Broadband might take sometime due to underground cabling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2000" y="4069087"/>
            <a:ext cx="6106160" cy="254507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Solutions/Future Scope:</a:t>
            </a:r>
            <a:endParaRPr lang="en-US" sz="2400" b="1" dirty="0" smtClean="0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Bird Sanctuary can be set up wherein breeding box will also be a priority.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Bird houses can be built to attract birds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Bird robots in the form of predators can be used.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Proper planning through Data Analysis.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Use of </a:t>
            </a:r>
            <a:r>
              <a:rPr lang="en-US" sz="2200" dirty="0" err="1" smtClean="0">
                <a:latin typeface="Times New Roman" panose="02020603050405020304" charset="0"/>
                <a:cs typeface="Times New Roman" panose="02020603050405020304" charset="0"/>
              </a:rPr>
              <a:t>robirds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/drones/laser/radar equipment.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0560" y="284798"/>
            <a:ext cx="10901680" cy="78200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Californian FB" pitchFamily="18" charset="0"/>
              </a:rPr>
              <a:t>DRAWBACKS </a:t>
            </a:r>
            <a:r>
              <a:rPr lang="en-US" sz="4000" b="1" dirty="0" smtClean="0">
                <a:latin typeface="Californian FB" pitchFamily="18" charset="0"/>
              </a:rPr>
              <a:t> &amp;  SOLUTIONS/FUTURE SCOPE</a:t>
            </a:r>
            <a:endParaRPr lang="en-US" sz="4000" b="1" dirty="0">
              <a:latin typeface="Californian FB" pitchFamily="18" charset="0"/>
            </a:endParaRPr>
          </a:p>
        </p:txBody>
      </p:sp>
      <p:pic>
        <p:nvPicPr>
          <p:cNvPr id="1026" name="Picture 2" descr="Lonestar Goliad 16-Room Martin House w/Round or Crescent Doors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71840" y="1053529"/>
            <a:ext cx="2956560" cy="2781774"/>
          </a:xfrm>
          <a:prstGeom prst="rect">
            <a:avLst/>
          </a:prstGeom>
          <a:noFill/>
          <a:ln w="28575">
            <a:solidFill>
              <a:srgbClr val="F5B541"/>
            </a:solidFill>
          </a:ln>
        </p:spPr>
      </p:pic>
      <p:pic>
        <p:nvPicPr>
          <p:cNvPr id="1028" name="Picture 4" descr="Dutch Robot Bird Robird Made By Editorial Stock Photo - Stock Image |  Shutterstock"/>
          <p:cNvPicPr>
            <a:picLocks noChangeAspect="1" noChangeArrowheads="1"/>
          </p:cNvPicPr>
          <p:nvPr/>
        </p:nvPicPr>
        <p:blipFill>
          <a:blip r:embed="rId2"/>
          <a:srcRect l="13609" t="794" r="17290" b="12614"/>
          <a:stretch>
            <a:fillRect/>
          </a:stretch>
        </p:blipFill>
        <p:spPr bwMode="auto">
          <a:xfrm>
            <a:off x="2966276" y="3972560"/>
            <a:ext cx="2648330" cy="2245360"/>
          </a:xfrm>
          <a:prstGeom prst="rect">
            <a:avLst/>
          </a:prstGeom>
          <a:noFill/>
          <a:ln w="28575">
            <a:solidFill>
              <a:srgbClr val="F5B541"/>
            </a:solidFill>
          </a:ln>
        </p:spPr>
      </p:pic>
      <p:pic>
        <p:nvPicPr>
          <p:cNvPr id="1030" name="Picture 6" descr="Falcon Facts, Types, Classification, Habitat, Diet, Adaptations"/>
          <p:cNvPicPr>
            <a:picLocks noChangeAspect="1" noChangeArrowheads="1"/>
          </p:cNvPicPr>
          <p:nvPr/>
        </p:nvPicPr>
        <p:blipFill>
          <a:blip r:embed="rId3"/>
          <a:srcRect l="23579" r="8865"/>
          <a:stretch>
            <a:fillRect/>
          </a:stretch>
        </p:blipFill>
        <p:spPr bwMode="auto">
          <a:xfrm>
            <a:off x="353723" y="3979534"/>
            <a:ext cx="2562197" cy="2248545"/>
          </a:xfrm>
          <a:prstGeom prst="rect">
            <a:avLst/>
          </a:prstGeom>
          <a:noFill/>
          <a:ln w="28575">
            <a:solidFill>
              <a:srgbClr val="F5B54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65760" y="6319520"/>
            <a:ext cx="529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Which one is real and which one a </a:t>
            </a:r>
            <a:r>
              <a:rPr lang="en-US" dirty="0" err="1" smtClean="0">
                <a:latin typeface="Times New Roman" panose="02020603050405020304" charset="0"/>
                <a:cs typeface="Times New Roman" panose="02020603050405020304" charset="0"/>
              </a:rPr>
              <a:t>robird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?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Smiley Face 9"/>
          <p:cNvSpPr/>
          <p:nvPr/>
        </p:nvSpPr>
        <p:spPr>
          <a:xfrm>
            <a:off x="731520" y="6329680"/>
            <a:ext cx="314960" cy="314960"/>
          </a:xfrm>
          <a:prstGeom prst="smileyFace">
            <a:avLst/>
          </a:prstGeom>
          <a:solidFill>
            <a:srgbClr val="FFFF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720" y="5009198"/>
            <a:ext cx="9103360" cy="1143000"/>
          </a:xfrm>
          <a:solidFill>
            <a:schemeClr val="tx2">
              <a:lumMod val="20000"/>
              <a:lumOff val="80000"/>
            </a:schemeClr>
          </a:solidFill>
          <a:ln w="38100">
            <a:solidFill>
              <a:srgbClr val="F5B541"/>
            </a:solidFill>
          </a:ln>
        </p:spPr>
        <p:txBody>
          <a:bodyPr>
            <a:normAutofit/>
          </a:bodyPr>
          <a:lstStyle/>
          <a:p>
            <a:r>
              <a:rPr lang="en-US" sz="6600" b="1" dirty="0" smtClean="0">
                <a:latin typeface="Castellar" pitchFamily="18" charset="0"/>
              </a:rPr>
              <a:t>THANK YOU!</a:t>
            </a:r>
            <a:endParaRPr lang="en-US" sz="6600" b="1" dirty="0">
              <a:latin typeface="Castellar" pitchFamily="18" charset="0"/>
            </a:endParaRPr>
          </a:p>
        </p:txBody>
      </p:sp>
      <p:pic>
        <p:nvPicPr>
          <p:cNvPr id="5" name="Picture 4" descr="airplane-flying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0640" y="1024640"/>
            <a:ext cx="6786880" cy="3788660"/>
          </a:xfrm>
          <a:prstGeom prst="rect">
            <a:avLst/>
          </a:prstGeom>
          <a:ln w="28575">
            <a:solidFill>
              <a:srgbClr val="F5B5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0951" y="300517"/>
            <a:ext cx="4942935" cy="786411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fornian FB" pitchFamily="18" charset="0"/>
              </a:rPr>
              <a:t>INTRODUCTION</a:t>
            </a:r>
            <a:endParaRPr lang="en-US" sz="4000" b="1" dirty="0">
              <a:latin typeface="Californian FB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861" y="1370344"/>
            <a:ext cx="6461129" cy="4822166"/>
          </a:xfrm>
        </p:spPr>
        <p:txBody>
          <a:bodyPr>
            <a:noAutofit/>
          </a:bodyPr>
          <a:lstStyle/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Bird Strike: A collision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between a bird and an aircraft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(in flight mode/on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take-off/landing roll). 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Is common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and can be a significant threat to aircraft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safety (several fatal accidents have already been reported).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ignificant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damage may be caused to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smaller aircraft.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All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aircraft, especially jet-engine ones, are vulnerable to the loss of thrust which can follow the ingestion of birds into engine air intakes. </a:t>
            </a: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Bird strikes may occur during any phase of flight, but are most likely during the take-off, initial climb, approach and landing phases due to the greater numbers of birds in flight at lower levels. </a:t>
            </a: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4580" name="Picture 4" descr="Worst Boeing 747 Bird Strike Emergency Landings| Xplane 11 - YouTube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76160" y="3868254"/>
            <a:ext cx="4267200" cy="22379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</p:pic>
      <p:pic>
        <p:nvPicPr>
          <p:cNvPr id="6" name="Picture 5" descr="RepulsiveFirstAttwatersprairiechicken-size_restricte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919" y="1249680"/>
            <a:ext cx="4280977" cy="2428240"/>
          </a:xfrm>
          <a:prstGeom prst="rect">
            <a:avLst/>
          </a:prstGeom>
          <a:ln w="28575">
            <a:solidFill>
              <a:srgbClr val="F5B5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300" y="126712"/>
            <a:ext cx="6587706" cy="917306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fornian FB" pitchFamily="18" charset="0"/>
              </a:rPr>
              <a:t>PROBLEM STATEMENT</a:t>
            </a:r>
            <a:endParaRPr lang="en-US" sz="4000" b="1" dirty="0">
              <a:latin typeface="Californian FB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439" y="923793"/>
            <a:ext cx="8168641" cy="3424687"/>
          </a:xfrm>
        </p:spPr>
        <p:txBody>
          <a:bodyPr>
            <a:noAutofit/>
          </a:bodyPr>
          <a:lstStyle/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Transport and communication: Crucial domain in the field of analytics.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Major Concerns: Environmental impact and Safety.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Why should we be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worried? Bird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and other wildlife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strikes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annually cause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	over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$650 million in damage to U.S. civil and military aviation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. They 	put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the lives of aircraft crew members and their passengers at risk.</a:t>
            </a: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Important issue because of the ever-increasing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amount of vehicles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and people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556" name="Picture 4" descr="Close call for pilot after a bird strike in Arizona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9678" y="4338321"/>
            <a:ext cx="3515601" cy="2367280"/>
          </a:xfrm>
          <a:prstGeom prst="rect">
            <a:avLst/>
          </a:prstGeom>
          <a:noFill/>
          <a:ln w="28575">
            <a:solidFill>
              <a:srgbClr val="F5B541"/>
            </a:solidFill>
          </a:ln>
        </p:spPr>
      </p:pic>
      <p:sp>
        <p:nvSpPr>
          <p:cNvPr id="7" name="Cloud 6"/>
          <p:cNvSpPr/>
          <p:nvPr/>
        </p:nvSpPr>
        <p:spPr>
          <a:xfrm rot="7352708">
            <a:off x="9727504" y="475712"/>
            <a:ext cx="1842445" cy="196196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63091" y="715962"/>
            <a:ext cx="1615737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risten ITC" pitchFamily="66" charset="0"/>
              </a:rPr>
              <a:t>Birds </a:t>
            </a:r>
            <a:endParaRPr lang="en-US" sz="19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Kristen ITC" pitchFamily="66" charset="0"/>
            </a:endParaRPr>
          </a:p>
          <a:p>
            <a:pPr algn="ctr" fontAlgn="base"/>
            <a:r>
              <a:rPr lang="en-US" sz="1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risten ITC" pitchFamily="66" charset="0"/>
              </a:rPr>
              <a:t>+ </a:t>
            </a:r>
            <a:endParaRPr lang="en-US" sz="19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Kristen ITC" pitchFamily="66" charset="0"/>
            </a:endParaRPr>
          </a:p>
          <a:p>
            <a:pPr algn="ctr" fontAlgn="base"/>
            <a:r>
              <a:rPr lang="en-US" sz="1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risten ITC" pitchFamily="66" charset="0"/>
              </a:rPr>
              <a:t>planes </a:t>
            </a:r>
            <a:endParaRPr lang="en-US" sz="19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Kristen ITC" pitchFamily="66" charset="0"/>
            </a:endParaRPr>
          </a:p>
          <a:p>
            <a:pPr algn="ctr" fontAlgn="base"/>
            <a:r>
              <a:rPr lang="en-US" sz="1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risten ITC" pitchFamily="66" charset="0"/>
              </a:rPr>
              <a:t>=</a:t>
            </a:r>
            <a:endParaRPr lang="en-US" sz="1900" b="1" dirty="0" smtClean="0">
              <a:solidFill>
                <a:schemeClr val="accent6">
                  <a:lumMod val="60000"/>
                  <a:lumOff val="40000"/>
                </a:schemeClr>
              </a:solidFill>
              <a:latin typeface="Kristen ITC" pitchFamily="66" charset="0"/>
            </a:endParaRPr>
          </a:p>
          <a:p>
            <a:pPr algn="ctr" fontAlgn="base"/>
            <a:r>
              <a:rPr lang="en-US" sz="1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Kristen ITC" pitchFamily="66" charset="0"/>
              </a:rPr>
              <a:t> ‘snarge’</a:t>
            </a:r>
            <a:endParaRPr lang="en-US" sz="1900" b="1" dirty="0">
              <a:solidFill>
                <a:schemeClr val="accent6">
                  <a:lumMod val="60000"/>
                  <a:lumOff val="40000"/>
                </a:schemeClr>
              </a:solidFill>
              <a:latin typeface="Kristen ITC" pitchFamily="66" charset="0"/>
            </a:endParaRPr>
          </a:p>
        </p:txBody>
      </p:sp>
      <p:sp>
        <p:nvSpPr>
          <p:cNvPr id="10242" name="AutoShape 2" descr="https://miro.medium.com/v2/resize:fit:640/format:webp/1*aMTFUXPlpZJ2PEdeL_EzCg.jpe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244" name="Picture 4" descr="Damage to the nose of a plane after a collision with a bird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32240" y="2804161"/>
            <a:ext cx="3007994" cy="2082800"/>
          </a:xfrm>
          <a:prstGeom prst="rect">
            <a:avLst/>
          </a:prstGeom>
          <a:noFill/>
          <a:ln w="28575">
            <a:solidFill>
              <a:srgbClr val="F5B54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032240" y="4917440"/>
            <a:ext cx="300736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charset="0"/>
                <a:cs typeface="Times New Roman" panose="02020603050405020304" charset="0"/>
              </a:rPr>
              <a:t>The most famous example of a dangerous bird strike was the 2009 “Miracle on the Hudson,” in which a US Airways jet was forced to land on the Hudson River after both engines of the aircraft ingested birds and failed</a:t>
            </a:r>
            <a:endParaRPr lang="en-US" sz="1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Picture 2" descr="Top 30 Bird Strike GIFs | Find the best GIF on Gfycat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6916" y="4324482"/>
            <a:ext cx="4291164" cy="2366636"/>
          </a:xfrm>
          <a:prstGeom prst="rect">
            <a:avLst/>
          </a:prstGeom>
          <a:noFill/>
          <a:ln w="38100">
            <a:solidFill>
              <a:srgbClr val="F5B5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581" y="153868"/>
            <a:ext cx="3473570" cy="82091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fornian FB" pitchFamily="18" charset="0"/>
              </a:rPr>
              <a:t>ANALYSIS:</a:t>
            </a:r>
            <a:endParaRPr lang="en-US" sz="4000" b="1" dirty="0">
              <a:latin typeface="Californian FB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313" y="1108500"/>
            <a:ext cx="6545915" cy="452596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Our project visually depicts the data collected on Bird Strikes by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Federal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Aviation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Administration (FAA)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between 2000-2011.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Approach: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Python: Used for Data Cleaning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Tableau: For Visualization.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Based on the findings, a story was created. 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For better understanding, the results were displayed on 3 dashboards of the story, listed as: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Direct/Indirect Impact on Mankind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Location, Air Service and Environmental Conditions 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Study on Birds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None/>
            </a:pP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659" y="5944250"/>
            <a:ext cx="11749179" cy="645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F5B541"/>
            </a:solidFill>
          </a:ln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200" dirty="0" smtClean="0"/>
              <a:t>Link to Dataset: https://docs.google.com/spreadsheets/d/1PF1PQ4qg4ySrtyOXiF6SFGX7P0Qfl_r/edit?rtpof=true&amp;sd=true#gid=1443108996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smtClean="0"/>
              <a:t>Link to Python Notebook: https://colab.research.google.com/drive/1UUxDYFA0zJPxjnfJqMAudMl_E-0w4ghz</a:t>
            </a:r>
            <a:endParaRPr lang="en-US" sz="1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 dirty="0" smtClean="0"/>
              <a:t>Link to Tableau: </a:t>
            </a:r>
            <a:r>
              <a:rPr lang="en-US" sz="1200" dirty="0" smtClean="0">
                <a:sym typeface="+mn-ea"/>
              </a:rPr>
              <a:t> </a:t>
            </a:r>
            <a:r>
              <a:rPr lang="en-US" sz="1200" dirty="0" err="1" smtClean="0">
                <a:sym typeface="+mn-ea"/>
              </a:rPr>
              <a:t>Story:https://public.tableau.com/app/profile/priya.kumari3667/viz/DataVisualizationofBirdStrikesinUSAccordingtoFAAbetween20002011/InrelationtoHumans</a:t>
            </a:r>
            <a:endParaRPr lang="en-US" sz="1200" dirty="0"/>
          </a:p>
        </p:txBody>
      </p:sp>
      <p:pic>
        <p:nvPicPr>
          <p:cNvPr id="22532" name="Picture 4" descr="File:Python logo and wordmark.svg - Wikimedia Commons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884405" y="2578531"/>
            <a:ext cx="1319279" cy="391160"/>
          </a:xfrm>
          <a:prstGeom prst="rect">
            <a:avLst/>
          </a:prstGeom>
          <a:noFill/>
        </p:spPr>
      </p:pic>
      <p:pic>
        <p:nvPicPr>
          <p:cNvPr id="22534" name="Picture 6" descr="Tableau Logo, symbol, meaning, history, PNG, brand"/>
          <p:cNvPicPr>
            <a:picLocks noChangeAspect="1" noChangeArrowheads="1"/>
          </p:cNvPicPr>
          <p:nvPr/>
        </p:nvPicPr>
        <p:blipFill>
          <a:blip r:embed="rId2" cstate="print"/>
          <a:srcRect t="30667" b="29474"/>
          <a:stretch>
            <a:fillRect/>
          </a:stretch>
        </p:blipFill>
        <p:spPr bwMode="auto">
          <a:xfrm>
            <a:off x="4349643" y="2972423"/>
            <a:ext cx="1739264" cy="389961"/>
          </a:xfrm>
          <a:prstGeom prst="rect">
            <a:avLst/>
          </a:prstGeom>
          <a:noFill/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3"/>
          <a:srcRect l="18000" t="36000" r="60750" b="12296"/>
          <a:stretch>
            <a:fillRect/>
          </a:stretch>
        </p:blipFill>
        <p:spPr bwMode="auto">
          <a:xfrm>
            <a:off x="7792720" y="1300480"/>
            <a:ext cx="3576320" cy="412348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752080" y="873760"/>
            <a:ext cx="363728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5B5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Attributes present in the data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21920" y="2468880"/>
            <a:ext cx="11938000" cy="4247317"/>
          </a:xfrm>
          <a:prstGeom prst="rect">
            <a:avLst/>
          </a:prstGeom>
          <a:solidFill>
            <a:srgbClr val="FFCA7D"/>
          </a:solidFill>
          <a:ln w="28575" cmpd="thickThin">
            <a:solidFill>
              <a:srgbClr val="FFFF65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777" y="142240"/>
            <a:ext cx="5739442" cy="762000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fornian FB" pitchFamily="18" charset="0"/>
              </a:rPr>
              <a:t>DATA CLEANING</a:t>
            </a:r>
            <a:endParaRPr lang="en-US" sz="4000" b="1" dirty="0">
              <a:latin typeface="Californian FB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546" y="841465"/>
            <a:ext cx="11812053" cy="207464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IN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Dataset was first read.</a:t>
            </a:r>
            <a:endParaRPr lang="en-IN" sz="22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Missing and null values were found and </a:t>
            </a:r>
            <a:r>
              <a:rPr lang="en-IN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removed using </a:t>
            </a:r>
            <a:r>
              <a:rPr lang="en-IN" sz="22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dropna</a:t>
            </a:r>
            <a:r>
              <a:rPr lang="en-IN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 ) method</a:t>
            </a:r>
            <a:r>
              <a:rPr lang="en-IN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 (5416 null values were removed, there were no duplicate values)</a:t>
            </a:r>
            <a:endParaRPr lang="en-IN" sz="2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Cleaned file </a:t>
            </a:r>
            <a:r>
              <a:rPr lang="en-IN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is downloaded for </a:t>
            </a:r>
            <a:r>
              <a:rPr lang="en-IN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visual analysis in Tableau.</a:t>
            </a:r>
            <a:endParaRPr lang="en-IN" sz="2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sz="28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1"/>
          <a:srcRect l="13231" t="37862" r="75051" b="54717"/>
          <a:stretch>
            <a:fillRect/>
          </a:stretch>
        </p:blipFill>
        <p:spPr bwMode="auto">
          <a:xfrm>
            <a:off x="197447" y="2611120"/>
            <a:ext cx="1328470" cy="53251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17476" t="24654" r="54788" b="17358"/>
          <a:stretch>
            <a:fillRect/>
          </a:stretch>
        </p:blipFill>
        <p:spPr bwMode="auto">
          <a:xfrm>
            <a:off x="1656269" y="2596549"/>
            <a:ext cx="3462244" cy="407167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17476" t="82306" r="72241" b="10314"/>
          <a:stretch>
            <a:fillRect/>
          </a:stretch>
        </p:blipFill>
        <p:spPr bwMode="auto">
          <a:xfrm>
            <a:off x="5212080" y="3586480"/>
            <a:ext cx="1316583" cy="59771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l="17194" t="25283" r="56061" b="21761"/>
          <a:stretch>
            <a:fillRect/>
          </a:stretch>
        </p:blipFill>
        <p:spPr bwMode="auto">
          <a:xfrm>
            <a:off x="6642341" y="2570480"/>
            <a:ext cx="3071004" cy="356290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/>
          <a:srcRect l="17264" t="31195" r="68160" b="65661"/>
          <a:stretch>
            <a:fillRect/>
          </a:stretch>
        </p:blipFill>
        <p:spPr bwMode="auto">
          <a:xfrm>
            <a:off x="9899290" y="5059677"/>
            <a:ext cx="2137180" cy="25936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/>
          <a:srcRect l="17122" t="30314" r="49057" b="65661"/>
          <a:stretch>
            <a:fillRect/>
          </a:stretch>
        </p:blipFill>
        <p:spPr bwMode="auto">
          <a:xfrm>
            <a:off x="6808523" y="6267762"/>
            <a:ext cx="5174335" cy="34639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cxnSp>
        <p:nvCxnSpPr>
          <p:cNvPr id="30" name="Straight Arrow Connector 29"/>
          <p:cNvCxnSpPr>
            <a:stCxn id="20485" idx="2"/>
          </p:cNvCxnSpPr>
          <p:nvPr/>
        </p:nvCxnSpPr>
        <p:spPr>
          <a:xfrm rot="16200000" flipH="1">
            <a:off x="10485341" y="5801581"/>
            <a:ext cx="980160" cy="15083"/>
          </a:xfrm>
          <a:prstGeom prst="straightConnector1">
            <a:avLst/>
          </a:prstGeom>
          <a:ln w="38100"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6" idx="2"/>
          </p:cNvCxnSpPr>
          <p:nvPr/>
        </p:nvCxnSpPr>
        <p:spPr>
          <a:xfrm rot="16200000" flipH="1">
            <a:off x="6033123" y="4021443"/>
            <a:ext cx="418288" cy="743791"/>
          </a:xfrm>
          <a:prstGeom prst="bentConnector2">
            <a:avLst/>
          </a:prstGeom>
          <a:ln w="381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20481" idx="2"/>
          </p:cNvCxnSpPr>
          <p:nvPr/>
        </p:nvCxnSpPr>
        <p:spPr>
          <a:xfrm rot="16200000" flipH="1">
            <a:off x="1042538" y="2962778"/>
            <a:ext cx="422528" cy="784241"/>
          </a:xfrm>
          <a:prstGeom prst="bentConnector2">
            <a:avLst/>
          </a:prstGeom>
          <a:ln w="381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6" idx="0"/>
          </p:cNvCxnSpPr>
          <p:nvPr/>
        </p:nvCxnSpPr>
        <p:spPr>
          <a:xfrm>
            <a:off x="5110480" y="3322320"/>
            <a:ext cx="759892" cy="264160"/>
          </a:xfrm>
          <a:prstGeom prst="bentConnector2">
            <a:avLst/>
          </a:prstGeom>
          <a:ln w="381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20483" idx="3"/>
            <a:endCxn id="20485" idx="0"/>
          </p:cNvCxnSpPr>
          <p:nvPr/>
        </p:nvCxnSpPr>
        <p:spPr>
          <a:xfrm>
            <a:off x="9713345" y="4351931"/>
            <a:ext cx="1254535" cy="707746"/>
          </a:xfrm>
          <a:prstGeom prst="bentConnector2">
            <a:avLst/>
          </a:prstGeom>
          <a:ln w="38100">
            <a:tailEnd type="arrow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440" y="162878"/>
            <a:ext cx="9733280" cy="883602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alifornian FB" pitchFamily="18" charset="0"/>
              </a:rPr>
              <a:t>KEY </a:t>
            </a:r>
            <a:r>
              <a:rPr lang="en-US" sz="4000" b="1" dirty="0" smtClean="0">
                <a:latin typeface="Californian FB" pitchFamily="18" charset="0"/>
              </a:rPr>
              <a:t> PERFORMANCE  INDICATORS</a:t>
            </a:r>
            <a:endParaRPr lang="en-US" sz="4000" b="1" dirty="0">
              <a:latin typeface="Californian FB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7760"/>
            <a:ext cx="10922000" cy="262128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Impact/Effect on flight due to variation in altitude and environmental conditions.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Phase of Flight, which is directly or indirectly proportional to altitude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Injuries due to fatal accidents: Ultimately, the primary goal of safety above all else is to keep people safe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</a:rPr>
              <a:t>Species and Size of Birds.</a:t>
            </a:r>
            <a:endParaRPr lang="en-US" sz="22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3017520" y="3413760"/>
          <a:ext cx="5831840" cy="318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 relation to Humans (3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ditions Responsibl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 relation to Birds (1)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68"/>
            <a:ext cx="12192000" cy="6854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4126</Words>
  <Application>WPS Presentation</Application>
  <PresentationFormat>Custom</PresentationFormat>
  <Paragraphs>118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Castellar</vt:lpstr>
      <vt:lpstr>Times New Roman</vt:lpstr>
      <vt:lpstr>Californian FB</vt:lpstr>
      <vt:lpstr>Kristen ITC</vt:lpstr>
      <vt:lpstr>Calibri</vt:lpstr>
      <vt:lpstr>Microsoft YaHei</vt:lpstr>
      <vt:lpstr>Arial Unicode MS</vt:lpstr>
      <vt:lpstr>Segoe Print</vt:lpstr>
      <vt:lpstr>Office Theme</vt:lpstr>
      <vt:lpstr>PROJECT 3: Data Visualization of Bird Strikes between 2000 – 2011 Domain: Transportation and Communication</vt:lpstr>
      <vt:lpstr>INTRODUCTION</vt:lpstr>
      <vt:lpstr>PROBLEM STATEMENT</vt:lpstr>
      <vt:lpstr>ANALYSIS:</vt:lpstr>
      <vt:lpstr>DATA CLEANING</vt:lpstr>
      <vt:lpstr>KEY  PERFORMANCE  INDICATORS</vt:lpstr>
      <vt:lpstr>PowerPoint 演示文稿</vt:lpstr>
      <vt:lpstr>PowerPoint 演示文稿</vt:lpstr>
      <vt:lpstr>PowerPoint 演示文稿</vt:lpstr>
      <vt:lpstr>SOLUTIONS THAT CAN BE OFFERED</vt:lpstr>
      <vt:lpstr>DRAWBACKS  &amp;  SOLUTIONS/FUTURE SCOPE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Data Vizualisation Bird Strikes in US between 2000-2011</dc:title>
  <dc:creator/>
  <cp:lastModifiedBy>badal</cp:lastModifiedBy>
  <cp:revision>84</cp:revision>
  <dcterms:created xsi:type="dcterms:W3CDTF">2023-02-03T06:41:00Z</dcterms:created>
  <dcterms:modified xsi:type="dcterms:W3CDTF">2023-03-23T05:30:29Z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6B30E9C2339340D08FDBCD1E1E06E71B</vt:lpwstr>
  </property>
  <property fmtid="{D5CDD505-2E9C-101B-9397-08002B2CF9AE}" pid="3" name="KSOProductBuildVer">
    <vt:lpwstr>1033-11.2.0.11219</vt:lpwstr>
  </property>
</Properties>
</file>